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82" r:id="rId3"/>
    <p:sldId id="257" r:id="rId4"/>
    <p:sldId id="281" r:id="rId5"/>
    <p:sldId id="267" r:id="rId6"/>
    <p:sldId id="295" r:id="rId7"/>
    <p:sldId id="296" r:id="rId8"/>
    <p:sldId id="300" r:id="rId9"/>
    <p:sldId id="297" r:id="rId10"/>
    <p:sldId id="260" r:id="rId11"/>
    <p:sldId id="302" r:id="rId12"/>
    <p:sldId id="303" r:id="rId13"/>
    <p:sldId id="298" r:id="rId14"/>
    <p:sldId id="304" r:id="rId15"/>
    <p:sldId id="306" r:id="rId16"/>
    <p:sldId id="305" r:id="rId17"/>
    <p:sldId id="307" r:id="rId18"/>
    <p:sldId id="308" r:id="rId19"/>
    <p:sldId id="309" r:id="rId20"/>
    <p:sldId id="299" r:id="rId21"/>
    <p:sldId id="310" r:id="rId22"/>
    <p:sldId id="268" r:id="rId23"/>
    <p:sldId id="312" r:id="rId24"/>
    <p:sldId id="311" r:id="rId25"/>
    <p:sldId id="313" r:id="rId26"/>
    <p:sldId id="294" r:id="rId27"/>
    <p:sldId id="315" r:id="rId28"/>
  </p:sldIdLst>
  <p:sldSz cx="9144000" cy="5143500" type="screen16x9"/>
  <p:notesSz cx="6858000" cy="9144000"/>
  <p:embeddedFontLst>
    <p:embeddedFont>
      <p:font typeface="Raleway" panose="020B0604020202020204" charset="0"/>
      <p:regular r:id="rId30"/>
      <p:bold r:id="rId31"/>
      <p:italic r:id="rId32"/>
      <p:boldItalic r:id="rId33"/>
    </p:embeddedFont>
    <p:embeddedFont>
      <p:font typeface="B Nazanin" panose="00000400000000000000" pitchFamily="2" charset="-78"/>
      <p:regular r:id="rId34"/>
    </p:embeddedFont>
    <p:embeddedFont>
      <p:font typeface="Red Hat Display Black" panose="020B0604020202020204" charset="0"/>
      <p:bold r:id="rId35"/>
      <p:boldItalic r:id="rId36"/>
    </p:embeddedFont>
    <p:embeddedFont>
      <p:font typeface="Inria Sans Light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</p:embeddedFont>
    <p:embeddedFont>
      <p:font typeface="Saira Semi Condensed" panose="020B0604020202020204" charset="0"/>
      <p:regular r:id="rId43"/>
      <p:bold r:id="rId44"/>
    </p:embeddedFont>
    <p:embeddedFont>
      <p:font typeface="Red Hat Display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654"/>
    <a:srgbClr val="43414E"/>
    <a:srgbClr val="434958"/>
    <a:srgbClr val="262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272734-463F-4A0B-A8D7-86DA9125DB42}">
  <a:tblStyle styleId="{D7272734-463F-4A0B-A8D7-86DA9125DB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A66879-4ED6-42EE-96D0-9E26330CBD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3473" autoAdjust="0"/>
  </p:normalViewPr>
  <p:slideViewPr>
    <p:cSldViewPr snapToGrid="0">
      <p:cViewPr>
        <p:scale>
          <a:sx n="125" d="100"/>
          <a:sy n="125" d="100"/>
        </p:scale>
        <p:origin x="274" y="-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530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12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32348a41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32348a41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32348a4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32348a4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73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078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16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0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944600" y="3944200"/>
            <a:ext cx="1199400" cy="1199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-6100" y="3429000"/>
            <a:ext cx="9150000" cy="17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61925" y="3020412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61925" y="3533375"/>
            <a:ext cx="7003800" cy="2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1998300"/>
            <a:ext cx="1430700" cy="14307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7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48" name="Google Shape;48;p7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7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7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4811921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Veiled">
  <p:cSld name="BLANK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7.wdp"/><Relationship Id="rId3" Type="http://schemas.openxmlformats.org/officeDocument/2006/relationships/image" Target="../media/image10.jpeg"/><Relationship Id="rId7" Type="http://schemas.microsoft.com/office/2007/relationships/hdphoto" Target="../media/hdphoto4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5.wdp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18.png"/><Relationship Id="rId15" Type="http://schemas.microsoft.com/office/2007/relationships/hdphoto" Target="../media/hdphoto14.wdp"/><Relationship Id="rId10" Type="http://schemas.openxmlformats.org/officeDocument/2006/relationships/image" Target="../media/image21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484309" y="78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latin typeface="Calibri" panose="020F0502020204030204" pitchFamily="34" charset="0"/>
                <a:cs typeface="Calibri" panose="020F0502020204030204" pitchFamily="34" charset="0"/>
              </a:rPr>
              <a:t>ایجاد سامانه </a:t>
            </a:r>
            <a:r>
              <a:rPr lang="fa-IR" sz="36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موقعیت‌یابی</a:t>
            </a:r>
            <a:r>
              <a:rPr lang="fa-IR" sz="3600" dirty="0">
                <a:latin typeface="Calibri" panose="020F0502020204030204" pitchFamily="34" charset="0"/>
                <a:cs typeface="Calibri" panose="020F0502020204030204" pitchFamily="34" charset="0"/>
              </a:rPr>
              <a:t> با استفاده از یادگیری‌ماشین بر بستر شکبه لوراون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ABA625-EEB3-481B-7638-533CE58C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075" y="3974269"/>
            <a:ext cx="887797" cy="107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477982" y="1580865"/>
            <a:ext cx="5359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00000"/>
              </a:lnSpc>
            </a:pPr>
            <a:r>
              <a:rPr lang="fa-IR" sz="2200" dirty="0">
                <a:solidFill>
                  <a:schemeClr val="dk1"/>
                </a:solidFill>
                <a:latin typeface="Calibri" panose="020F0502020204030204" pitchFamily="34" charset="0"/>
                <a:ea typeface="Red Hat Display Black"/>
                <a:cs typeface="Calibri" panose="020F0502020204030204" pitchFamily="34" charset="0"/>
                <a:sym typeface="Red Hat Display Black"/>
              </a:rPr>
              <a:t>گردآورنده: حمیدرضا همتی</a:t>
            </a:r>
            <a:br>
              <a:rPr lang="fa-IR" sz="2200" dirty="0">
                <a:solidFill>
                  <a:schemeClr val="dk1"/>
                </a:solidFill>
                <a:latin typeface="Calibri" panose="020F0502020204030204" pitchFamily="34" charset="0"/>
                <a:ea typeface="Red Hat Display Black"/>
                <a:cs typeface="Calibri" panose="020F0502020204030204" pitchFamily="34" charset="0"/>
                <a:sym typeface="Red Hat Display Black"/>
              </a:rPr>
            </a:br>
            <a:r>
              <a:rPr lang="fa-IR" sz="2200" dirty="0">
                <a:solidFill>
                  <a:schemeClr val="dk1"/>
                </a:solidFill>
                <a:latin typeface="Calibri" panose="020F0502020204030204" pitchFamily="34" charset="0"/>
                <a:ea typeface="Red Hat Display Black"/>
                <a:cs typeface="Calibri" panose="020F0502020204030204" pitchFamily="34" charset="0"/>
                <a:sym typeface="Red Hat Display Black"/>
              </a:rPr>
              <a:t>استاد راهنما: دکتر مهدی راستی</a:t>
            </a:r>
            <a:endParaRPr lang="en-US" sz="2200" dirty="0">
              <a:solidFill>
                <a:schemeClr val="dk1"/>
              </a:solidFill>
              <a:latin typeface="Calibri" panose="020F0502020204030204" pitchFamily="34" charset="0"/>
              <a:ea typeface="Red Hat Display Black"/>
              <a:cs typeface="Calibri" panose="020F0502020204030204" pitchFamily="34" charset="0"/>
              <a:sym typeface="Red Hat Display Black"/>
            </a:endParaRPr>
          </a:p>
          <a:p>
            <a:pPr algn="ctr" rtl="1">
              <a:lnSpc>
                <a:spcPct val="100000"/>
              </a:lnSpc>
            </a:pPr>
            <a:r>
              <a:rPr lang="fa-IR" sz="2200" dirty="0">
                <a:solidFill>
                  <a:schemeClr val="accent1"/>
                </a:solidFill>
                <a:latin typeface="Calibri" panose="020F0502020204030204" pitchFamily="34" charset="0"/>
                <a:ea typeface="Red Hat Display Black"/>
                <a:cs typeface="Calibri" panose="020F0502020204030204" pitchFamily="34" charset="0"/>
                <a:sym typeface="Red Hat Display Black"/>
              </a:rPr>
              <a:t>فروردین </a:t>
            </a:r>
            <a:r>
              <a:rPr lang="fa-IR" sz="2200" dirty="0" smtClean="0">
                <a:solidFill>
                  <a:schemeClr val="accent1"/>
                </a:solidFill>
                <a:latin typeface="Calibri" panose="020F0502020204030204" pitchFamily="34" charset="0"/>
                <a:ea typeface="Red Hat Display Black"/>
                <a:cs typeface="Calibri" panose="020F0502020204030204" pitchFamily="34" charset="0"/>
                <a:sym typeface="Red Hat Display Black"/>
              </a:rPr>
              <a:t>1402</a:t>
            </a:r>
            <a:endParaRPr lang="en-US" sz="2200" dirty="0">
              <a:solidFill>
                <a:schemeClr val="accent1"/>
              </a:solidFill>
              <a:latin typeface="Calibri" panose="020F0502020204030204" pitchFamily="34" charset="0"/>
              <a:ea typeface="Red Hat Display Black"/>
              <a:cs typeface="Calibri" panose="020F0502020204030204" pitchFamily="34" charset="0"/>
              <a:sym typeface="Red Hat Display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0" b="9705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093">
            <a:off x="139343" y="976236"/>
            <a:ext cx="5152372" cy="3860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>
                        <a14:foregroundMark x1="61667" y1="51667" x2="51333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2142">
            <a:off x="455013" y="-936218"/>
            <a:ext cx="4092162" cy="3817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74194">
            <a:off x="4468104" y="-349657"/>
            <a:ext cx="2854822" cy="2854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1333" y1="15111" x2="61333" y2="19111"/>
                        <a14:foregroundMark x1="62222" y1="48889" x2="64889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5" y="3633500"/>
            <a:ext cx="171450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7500" l="3125" r="90000">
                        <a14:foregroundMark x1="17656" y1="68750" x2="22031" y2="66250"/>
                        <a14:foregroundMark x1="19531" y1="64375" x2="20313" y2="63958"/>
                        <a14:foregroundMark x1="14375" y1="70208" x2="13750" y2="70833"/>
                        <a14:foregroundMark x1="14531" y1="70000" x2="15313" y2="6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5696">
            <a:off x="4235378" y="2274607"/>
            <a:ext cx="3291827" cy="2356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738">
            <a:off x="7296970" y="3276253"/>
            <a:ext cx="1688848" cy="742733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5466645" y="-286058"/>
            <a:ext cx="3531187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پیاده‌سازی </a:t>
            </a:r>
            <a:r>
              <a:rPr lang="fa-IR" sz="36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دروازه</a:t>
            </a:r>
            <a:r>
              <a:rPr lang="fa-I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شبکه</a:t>
            </a:r>
            <a:endParaRPr lang="en-US" sz="36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5" y="1440179"/>
            <a:ext cx="4788104" cy="1833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333" b="80889" l="2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7" y="-617221"/>
            <a:ext cx="2697480" cy="2697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65" y="-53341"/>
            <a:ext cx="1569719" cy="1569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262" y="2013056"/>
            <a:ext cx="1310636" cy="12100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8506">
            <a:off x="5533844" y="303819"/>
            <a:ext cx="3912813" cy="29346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488" b="89055" l="0" r="100000">
                        <a14:foregroundMark x1="90837" y1="27861" x2="89243" y2="31841"/>
                        <a14:foregroundMark x1="90438" y1="26368" x2="88048" y2="30846"/>
                        <a14:foregroundMark x1="90837" y1="24876" x2="92430" y2="25373"/>
                        <a14:foregroundMark x1="91235" y1="23881" x2="90837" y2="23881"/>
                        <a14:foregroundMark x1="92032" y1="32338" x2="92032" y2="32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20" y="2896866"/>
            <a:ext cx="3460220" cy="27709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40031" y1="9006" x2="38640" y2="12195"/>
                        <a14:foregroundMark x1="37403" y1="3002" x2="35085" y2="7129"/>
                        <a14:foregroundMark x1="37403" y1="3002" x2="41422" y2="5629"/>
                        <a14:backgroundMark x1="92427" y1="48780" x2="92427" y2="48780"/>
                        <a14:backgroundMark x1="92117" y1="46529" x2="92736" y2="48593"/>
                        <a14:backgroundMark x1="88408" y1="54972" x2="88563" y2="56660"/>
                        <a14:backgroundMark x1="38022" y1="6754" x2="38794" y2="8630"/>
                        <a14:backgroundMark x1="38949" y1="7317" x2="37403" y2="7692"/>
                        <a14:backgroundMark x1="39104" y1="6191" x2="37094" y2="5629"/>
                        <a14:backgroundMark x1="17156" y1="46717" x2="16847" y2="47467"/>
                        <a14:backgroundMark x1="17311" y1="46529" x2="17929" y2="48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3494">
            <a:off x="299380" y="3466868"/>
            <a:ext cx="1819976" cy="14993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923375" y="-239501"/>
            <a:ext cx="4001087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پیاده‌سازی </a:t>
            </a:r>
            <a:r>
              <a:rPr lang="fa-IR" sz="36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دستگاه‌انتهایی</a:t>
            </a:r>
            <a:endParaRPr lang="en-US" sz="36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35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409700" y="548640"/>
            <a:ext cx="4610100" cy="39090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409700" y="2503170"/>
            <a:ext cx="7208520" cy="19545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19800" y="548640"/>
            <a:ext cx="2598420" cy="19545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9132" y="4507468"/>
            <a:ext cx="224777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accent2"/>
                </a:solidFill>
              </a:rPr>
              <a:t>دانشکده مهندسی کامپیوتر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8780" y="129540"/>
            <a:ext cx="131063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accent2"/>
                </a:solidFill>
              </a:rPr>
              <a:t>دانشکده عمران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16159" y="2827258"/>
            <a:ext cx="13278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accent2"/>
                </a:solidFill>
              </a:rPr>
              <a:t>دانشکده معدن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7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BD2"/>
            </a:gs>
            <a:gs pos="0">
              <a:schemeClr val="bg1"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161" y="2218774"/>
            <a:ext cx="617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7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4</a:t>
            </a:r>
            <a:endParaRPr lang="en-US" sz="7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Google Shape;360;p39"/>
          <p:cNvSpPr txBox="1">
            <a:spLocks noGrp="1"/>
          </p:cNvSpPr>
          <p:nvPr>
            <p:ph type="ctrTitle"/>
          </p:nvPr>
        </p:nvSpPr>
        <p:spPr>
          <a:xfrm>
            <a:off x="1535866" y="2872203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Calibri" panose="020F0502020204030204" pitchFamily="34" charset="0"/>
                <a:cs typeface="Calibri" panose="020F0502020204030204" pitchFamily="34" charset="0"/>
              </a:rPr>
              <a:t>مجموعه دادگان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907143" y="3640253"/>
            <a:ext cx="7993731" cy="1280090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جمع‌آوری داده</a:t>
            </a:r>
            <a:endParaRPr lang="fa-I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معرفی و تحلیل دادگان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پیش‌پردازش دادگان</a:t>
            </a:r>
            <a:endParaRPr lang="fa-I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buFont typeface="Wingdings" panose="05000000000000000000" pitchFamily="2" charset="2"/>
              <a:buChar char="v"/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808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35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409700" y="548640"/>
            <a:ext cx="4610100" cy="39090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409700" y="2503170"/>
            <a:ext cx="7208520" cy="19545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19800" y="548640"/>
            <a:ext cx="2598420" cy="19545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9132" y="4507468"/>
            <a:ext cx="224777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accent2"/>
                </a:solidFill>
              </a:rPr>
              <a:t>دانشکده مهندسی کامپیوتر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8780" y="129540"/>
            <a:ext cx="131063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accent2"/>
                </a:solidFill>
              </a:rPr>
              <a:t>دانشکده عمران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16159" y="2827258"/>
            <a:ext cx="13278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a-IR" sz="1800" dirty="0" smtClean="0">
                <a:solidFill>
                  <a:schemeClr val="accent2"/>
                </a:solidFill>
              </a:rPr>
              <a:t>دانشکده معدن</a:t>
            </a:r>
            <a:endParaRPr lang="en-US" sz="1800" dirty="0">
              <a:solidFill>
                <a:schemeClr val="accent2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859024" y="3234821"/>
            <a:ext cx="30480" cy="83184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38915" y="2453402"/>
            <a:ext cx="48768" cy="13855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29500" y="1614154"/>
            <a:ext cx="48768" cy="11813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21009" y="772095"/>
            <a:ext cx="140208" cy="233867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31453" y="1081598"/>
            <a:ext cx="94654" cy="224644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617678" y="1755648"/>
            <a:ext cx="77662" cy="183489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5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8581" y="86447"/>
            <a:ext cx="3766498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معرفی </a:t>
            </a:r>
            <a:r>
              <a:rPr lang="fa-IR" sz="4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دادگان</a:t>
            </a:r>
            <a:endParaRPr lang="en-US" sz="4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43482" y="1659404"/>
            <a:ext cx="4421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به چه تعداد داده نیاز داریم؟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9541" y="2717918"/>
            <a:ext cx="5490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dirty="0" smtClean="0">
                <a:solidFill>
                  <a:schemeClr val="accent1"/>
                </a:solidFill>
              </a:rPr>
              <a:t>معیار مناسب:</a:t>
            </a:r>
            <a:r>
              <a:rPr lang="fa-IR" sz="2800" dirty="0" smtClean="0">
                <a:solidFill>
                  <a:schemeClr val="bg1"/>
                </a:solidFill>
              </a:rPr>
              <a:t> حداقل 10 برابر تعداد ویژگی‌ها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435" y="599440"/>
            <a:ext cx="3234874" cy="387146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914878" y="1474093"/>
            <a:ext cx="4270624" cy="2996816"/>
          </a:xfrm>
          <a:prstGeom prst="roundRect">
            <a:avLst/>
          </a:prstGeom>
          <a:solidFill>
            <a:srgbClr val="434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35" y="599440"/>
            <a:ext cx="3255807" cy="387147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812235" y="1481120"/>
            <a:ext cx="4270624" cy="2996816"/>
          </a:xfrm>
          <a:prstGeom prst="roundRect">
            <a:avLst/>
          </a:prstGeom>
          <a:solidFill>
            <a:srgbClr val="434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4 ویژگی</a:t>
            </a: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3 ویژگی عددی</a:t>
            </a: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1 ویژگی هدف، کتگوریکال </a:t>
            </a: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500 عدد داده</a:t>
            </a:r>
          </a:p>
        </p:txBody>
      </p:sp>
    </p:spTree>
    <p:extLst>
      <p:ext uri="{BB962C8B-B14F-4D97-AF65-F5344CB8AC3E}">
        <p14:creationId xmlns:p14="http://schemas.microsoft.com/office/powerpoint/2010/main" val="424867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16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" y="1318533"/>
            <a:ext cx="9144000" cy="2687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06" y="0"/>
            <a:ext cx="7332418" cy="5031593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85677" y="-279313"/>
            <a:ext cx="3766498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تحلیل </a:t>
            </a:r>
            <a:r>
              <a:rPr lang="fa-IR" sz="4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دادگان</a:t>
            </a:r>
            <a:endParaRPr lang="en-US" sz="4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044" y="56435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3884" y="823399"/>
            <a:ext cx="6030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ناحیه 5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4237" y="804286"/>
            <a:ext cx="6030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ناحیه 5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5908" y="824174"/>
            <a:ext cx="60305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ناحیه 5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37" y="4122219"/>
            <a:ext cx="150233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دروازه دانشکده کامپیوتر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18413" y="4140357"/>
            <a:ext cx="13708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دروازه دانشکده عمران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8526" y="4140356"/>
            <a:ext cx="134043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دروازه دانشکده معدن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" y="1117719"/>
            <a:ext cx="9144000" cy="29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17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6" y="217013"/>
            <a:ext cx="6088380" cy="439006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85677" y="-279313"/>
            <a:ext cx="3766498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تحلیل </a:t>
            </a:r>
            <a:r>
              <a:rPr lang="fa-IR" sz="4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دادگان</a:t>
            </a:r>
            <a:endParaRPr lang="en-US" sz="4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3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4197" y="121920"/>
            <a:ext cx="3766498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پیش‌پردازش </a:t>
            </a:r>
            <a:r>
              <a:rPr lang="fa-IR" sz="4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دادگان</a:t>
            </a:r>
            <a:endParaRPr lang="en-US" sz="4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3" y="1867220"/>
            <a:ext cx="7983698" cy="2308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3" y="1867220"/>
            <a:ext cx="7983698" cy="22968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9717" y="4217438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دروازه دانشکده کامپیوتر</a:t>
            </a:r>
            <a:endParaRPr lang="en-US" sz="16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5757" y="4203834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دروازه دانشکده عمران</a:t>
            </a:r>
            <a:endParaRPr lang="en-US" sz="16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5617" y="4217438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دروازه دانشکده معدن</a:t>
            </a:r>
            <a:endParaRPr lang="en-US" sz="16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8677" y="1473533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ناحیه 5</a:t>
            </a:r>
            <a:endParaRPr lang="en-US" sz="16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4211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19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0"/>
            <a:ext cx="6240982" cy="50903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85677" y="-279313"/>
            <a:ext cx="3766498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تحلیل </a:t>
            </a:r>
            <a:r>
              <a:rPr lang="fa-IR" sz="4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دادگان</a:t>
            </a:r>
            <a:endParaRPr lang="en-US" sz="4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8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BD2"/>
            </a:gs>
            <a:gs pos="0">
              <a:schemeClr val="bg1"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>
            <a:spLocks noGrp="1"/>
          </p:cNvSpPr>
          <p:nvPr>
            <p:ph type="title"/>
          </p:nvPr>
        </p:nvSpPr>
        <p:spPr>
          <a:xfrm>
            <a:off x="604259" y="93597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latin typeface="Calibri" panose="020F0502020204030204" pitchFamily="34" charset="0"/>
                <a:cs typeface="Calibri" panose="020F0502020204030204" pitchFamily="34" charset="0"/>
              </a:rPr>
              <a:t>چشم‌انداز ارائه 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xfrm>
            <a:off x="8760600" y="4760100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2" name="Google Shape;379;p28"/>
          <p:cNvSpPr txBox="1"/>
          <p:nvPr/>
        </p:nvSpPr>
        <p:spPr>
          <a:xfrm>
            <a:off x="2698725" y="2329920"/>
            <a:ext cx="1438893" cy="26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E7D9"/>
              </a:buClr>
              <a:buFont typeface="Wingdings" panose="05000000000000000000" pitchFamily="2" charset="2"/>
              <a:buChar char="v"/>
            </a:pPr>
            <a:endParaRPr sz="1000" b="1" dirty="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67" name="Google Shape;384;p28"/>
          <p:cNvSpPr/>
          <p:nvPr/>
        </p:nvSpPr>
        <p:spPr>
          <a:xfrm flipH="1">
            <a:off x="77074" y="2625744"/>
            <a:ext cx="2754876" cy="6690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sz="1000" dirty="0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70" name="Google Shape;378;p28"/>
          <p:cNvSpPr/>
          <p:nvPr/>
        </p:nvSpPr>
        <p:spPr>
          <a:xfrm flipH="1">
            <a:off x="1704376" y="2625168"/>
            <a:ext cx="2651236" cy="6690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sz="1000" dirty="0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73" name="Google Shape;378;p28"/>
          <p:cNvSpPr/>
          <p:nvPr/>
        </p:nvSpPr>
        <p:spPr>
          <a:xfrm flipH="1">
            <a:off x="3607613" y="2624591"/>
            <a:ext cx="2528571" cy="668235"/>
          </a:xfrm>
          <a:prstGeom prst="chevron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sz="1000" dirty="0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76" name="Google Shape;378;p28"/>
          <p:cNvSpPr/>
          <p:nvPr/>
        </p:nvSpPr>
        <p:spPr>
          <a:xfrm flipH="1">
            <a:off x="5263439" y="2625167"/>
            <a:ext cx="2258929" cy="6690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endParaRPr sz="1000" dirty="0">
              <a:solidFill>
                <a:schemeClr val="lt1"/>
              </a:solidFill>
              <a:latin typeface="Raleway"/>
              <a:ea typeface="Raleway"/>
              <a:cs typeface="Raleway"/>
              <a:sym typeface="Saira Semi Condensed"/>
            </a:endParaRPr>
          </a:p>
        </p:txBody>
      </p:sp>
      <p:sp>
        <p:nvSpPr>
          <p:cNvPr id="101" name="Google Shape;381;p28"/>
          <p:cNvSpPr/>
          <p:nvPr/>
        </p:nvSpPr>
        <p:spPr>
          <a:xfrm flipH="1">
            <a:off x="7187824" y="2623826"/>
            <a:ext cx="1677570" cy="669000"/>
          </a:xfrm>
          <a:prstGeom prst="homePlate">
            <a:avLst>
              <a:gd name="adj" fmla="val 50000"/>
            </a:avLst>
          </a:prstGeom>
          <a:solidFill>
            <a:srgbClr val="262F4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sz="1100" dirty="0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10942" y="2733114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>
                <a:solidFill>
                  <a:schemeClr val="bg1"/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1- </a:t>
            </a:r>
            <a:r>
              <a:rPr lang="fa-IR" sz="2000" dirty="0" smtClean="0">
                <a:solidFill>
                  <a:schemeClr val="bg1"/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تعریف مسئله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81433" y="2744893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solidFill>
                  <a:schemeClr val="bg1"/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2-تبیین نیازمندی‌ها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681503" y="2753132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solidFill>
                  <a:schemeClr val="bg1"/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3- ایجاد زیرساخت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976171" y="2759612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solidFill>
                  <a:schemeClr val="bg1"/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4- مجموعه دادگان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64824" y="2733114"/>
            <a:ext cx="1584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solidFill>
                  <a:schemeClr val="bg1"/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5- تست و ارزیابی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cxnSp>
        <p:nvCxnSpPr>
          <p:cNvPr id="112" name="Google Shape;384;p40"/>
          <p:cNvCxnSpPr/>
          <p:nvPr/>
        </p:nvCxnSpPr>
        <p:spPr>
          <a:xfrm rot="10800000">
            <a:off x="3558614" y="222536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3" name="Google Shape;384;p40"/>
          <p:cNvCxnSpPr/>
          <p:nvPr/>
        </p:nvCxnSpPr>
        <p:spPr>
          <a:xfrm rot="10800000">
            <a:off x="4534583" y="321455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4" name="Google Shape;384;p40"/>
          <p:cNvCxnSpPr/>
          <p:nvPr/>
        </p:nvCxnSpPr>
        <p:spPr>
          <a:xfrm rot="10800000">
            <a:off x="7051564" y="222536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5" name="Google Shape;384;p40"/>
          <p:cNvCxnSpPr/>
          <p:nvPr/>
        </p:nvCxnSpPr>
        <p:spPr>
          <a:xfrm rot="10800000">
            <a:off x="2473189" y="321455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6" name="Google Shape;384;p40"/>
          <p:cNvCxnSpPr/>
          <p:nvPr/>
        </p:nvCxnSpPr>
        <p:spPr>
          <a:xfrm rot="10800000">
            <a:off x="5320395" y="222536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" name="Google Shape;384;p40"/>
          <p:cNvCxnSpPr/>
          <p:nvPr/>
        </p:nvCxnSpPr>
        <p:spPr>
          <a:xfrm rot="10800000">
            <a:off x="872220" y="321455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9" name="Google Shape;384;p40"/>
          <p:cNvCxnSpPr/>
          <p:nvPr/>
        </p:nvCxnSpPr>
        <p:spPr>
          <a:xfrm rot="10800000">
            <a:off x="1448483" y="222536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1" name="TextBox 120"/>
          <p:cNvSpPr txBox="1"/>
          <p:nvPr/>
        </p:nvSpPr>
        <p:spPr>
          <a:xfrm>
            <a:off x="6525453" y="1911871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آشنایی با نیاز‌ها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04259" y="1721204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پیاده‌سازی الگوریتم‌های</a:t>
            </a:r>
            <a:b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</a:br>
            <a: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یادگیری ماشین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75012" y="3713159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مقایسه نتایج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068623" y="187451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جمع‌آوری داده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749031" y="3736820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پیش پردازش دادگان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555885" y="1874518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پیاده‌سازی دستگاه‌ها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661248" y="3709124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انتخاب محیط پیاده‌سازی</a:t>
            </a:r>
            <a:b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</a:br>
            <a: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و استقرار دستگاه‌ها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  <p:cxnSp>
        <p:nvCxnSpPr>
          <p:cNvPr id="129" name="Google Shape;384;p40"/>
          <p:cNvCxnSpPr/>
          <p:nvPr/>
        </p:nvCxnSpPr>
        <p:spPr>
          <a:xfrm rot="10800000">
            <a:off x="6189551" y="321455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0" name="TextBox 129"/>
          <p:cNvSpPr txBox="1"/>
          <p:nvPr/>
        </p:nvSpPr>
        <p:spPr>
          <a:xfrm>
            <a:off x="5372534" y="3715208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انتخاب زیرساخت برحسب</a:t>
            </a:r>
            <a:b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</a:br>
            <a:r>
              <a:rPr lang="fa-IR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ed Hat Display Black"/>
                <a:cs typeface="B Nazanin" panose="00000400000000000000" pitchFamily="2" charset="-78"/>
                <a:sym typeface="Red Hat Display Black"/>
              </a:rPr>
              <a:t>نیازمندی‌ها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Red Hat Display Black"/>
              <a:cs typeface="B Nazanin" panose="00000400000000000000" pitchFamily="2" charset="-78"/>
              <a:sym typeface="Red Hat Display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BD2"/>
            </a:gs>
            <a:gs pos="0">
              <a:schemeClr val="bg1"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161" y="2218774"/>
            <a:ext cx="617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7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5</a:t>
            </a:r>
            <a:endParaRPr lang="en-US" sz="7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Google Shape;360;p39"/>
          <p:cNvSpPr txBox="1">
            <a:spLocks noGrp="1"/>
          </p:cNvSpPr>
          <p:nvPr>
            <p:ph type="ctrTitle"/>
          </p:nvPr>
        </p:nvSpPr>
        <p:spPr>
          <a:xfrm>
            <a:off x="1535866" y="2872203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Calibri" panose="020F0502020204030204" pitchFamily="34" charset="0"/>
                <a:cs typeface="Calibri" panose="020F0502020204030204" pitchFamily="34" charset="0"/>
              </a:rPr>
              <a:t>تست و ارزیابی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907143" y="3640253"/>
            <a:ext cx="7993731" cy="1280090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پیاده‌سازی الگوریتم‌های یادگیری ماشین</a:t>
            </a:r>
            <a:endParaRPr lang="fa-I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buFont typeface="Wingdings" panose="05000000000000000000" pitchFamily="2" charset="2"/>
              <a:buChar char="v"/>
            </a:pPr>
            <a:endParaRPr lang="fa-I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ارزیابی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1393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BD2"/>
            </a:gs>
            <a:gs pos="0">
              <a:schemeClr val="bg1"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06680" y="152400"/>
            <a:ext cx="3924975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پیاده‌سازی الگوریتم‌های </a:t>
            </a:r>
            <a:r>
              <a:rPr lang="fa-IR" sz="32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یادگیری ماشین</a:t>
            </a: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" y="2766060"/>
            <a:ext cx="3677610" cy="461665"/>
          </a:xfrm>
          <a:prstGeom prst="rect">
            <a:avLst/>
          </a:prstGeom>
          <a:solidFill>
            <a:srgbClr val="434654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 nearest </a:t>
            </a:r>
            <a:r>
              <a:rPr lang="en-US" sz="2400" dirty="0" smtClean="0">
                <a:solidFill>
                  <a:schemeClr val="bg1"/>
                </a:solidFill>
              </a:rPr>
              <a:t>neighbor (KNN)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01" y="1026697"/>
            <a:ext cx="3364230" cy="3364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" y="2796837"/>
            <a:ext cx="3730508" cy="400110"/>
          </a:xfrm>
          <a:prstGeom prst="rect">
            <a:avLst/>
          </a:prstGeom>
          <a:solidFill>
            <a:srgbClr val="434654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Support Vector machine (SVM)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8105" y="2708812"/>
            <a:ext cx="3641043" cy="461665"/>
          </a:xfrm>
          <a:prstGeom prst="rect">
            <a:avLst/>
          </a:prstGeom>
          <a:solidFill>
            <a:srgbClr val="434654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104" y="2735282"/>
            <a:ext cx="3555227" cy="461665"/>
          </a:xfrm>
          <a:prstGeom prst="rect">
            <a:avLst/>
          </a:prstGeom>
          <a:solidFill>
            <a:srgbClr val="434654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XGBoost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91" y="1026697"/>
            <a:ext cx="3474756" cy="3388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48" y="1026208"/>
            <a:ext cx="3937286" cy="34763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49" y="1026208"/>
            <a:ext cx="4123102" cy="352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p26"/>
          <p:cNvGraphicFramePr/>
          <p:nvPr>
            <p:extLst>
              <p:ext uri="{D42A27DB-BD31-4B8C-83A1-F6EECF244321}">
                <p14:modId xmlns:p14="http://schemas.microsoft.com/office/powerpoint/2010/main" val="412248493"/>
              </p:ext>
            </p:extLst>
          </p:nvPr>
        </p:nvGraphicFramePr>
        <p:xfrm>
          <a:off x="457150" y="1418456"/>
          <a:ext cx="8235600" cy="2959665"/>
        </p:xfrm>
        <a:graphic>
          <a:graphicData uri="http://schemas.openxmlformats.org/drawingml/2006/table">
            <a:tbl>
              <a:tblPr>
                <a:noFill/>
                <a:tableStyleId>{D7272734-463F-4A0B-A8D7-86DA9125DB42}</a:tableStyleId>
              </a:tblPr>
              <a:tblGrid>
                <a:gridCol w="164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120">
                  <a:extLst>
                    <a:ext uri="{9D8B030D-6E8A-4147-A177-3AD203B41FA5}">
                      <a16:colId xmlns:a16="http://schemas.microsoft.com/office/drawing/2014/main" val="3564090085"/>
                    </a:ext>
                  </a:extLst>
                </a:gridCol>
              </a:tblGrid>
              <a:tr h="591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Model/evaluation</a:t>
                      </a:r>
                      <a:endParaRPr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Precision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Recall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F1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SVM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54%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54.4%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54%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53.1%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KNN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56.4%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56%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56.4%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56%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ANN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47.6%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45.2%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47.6%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45.7%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223529"/>
                  </a:ext>
                </a:extLst>
              </a:tr>
              <a:tr h="591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XGBoost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49.6%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50.3%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49.6%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49.8%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85239" y="0"/>
            <a:ext cx="3924975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ارزیابی الگوریتم‌ها برروی </a:t>
            </a:r>
            <a:r>
              <a:rPr lang="fa-IR" sz="32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داده‌های خام</a:t>
            </a: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298852"/>
            <a:ext cx="4681760" cy="46528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027200" y="0"/>
            <a:ext cx="3924975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ماتریس </a:t>
            </a:r>
            <a:r>
              <a:rPr lang="fa-IR" sz="32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درهم‌ریختگ</a:t>
            </a:r>
            <a:r>
              <a:rPr lang="fa-I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ی</a:t>
            </a: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16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p26"/>
          <p:cNvGraphicFramePr/>
          <p:nvPr>
            <p:extLst>
              <p:ext uri="{D42A27DB-BD31-4B8C-83A1-F6EECF244321}">
                <p14:modId xmlns:p14="http://schemas.microsoft.com/office/powerpoint/2010/main" val="1930038242"/>
              </p:ext>
            </p:extLst>
          </p:nvPr>
        </p:nvGraphicFramePr>
        <p:xfrm>
          <a:off x="457150" y="1418456"/>
          <a:ext cx="8235600" cy="2959665"/>
        </p:xfrm>
        <a:graphic>
          <a:graphicData uri="http://schemas.openxmlformats.org/drawingml/2006/table">
            <a:tbl>
              <a:tblPr>
                <a:noFill/>
                <a:tableStyleId>{D7272734-463F-4A0B-A8D7-86DA9125DB42}</a:tableStyleId>
              </a:tblPr>
              <a:tblGrid>
                <a:gridCol w="164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120">
                  <a:extLst>
                    <a:ext uri="{9D8B030D-6E8A-4147-A177-3AD203B41FA5}">
                      <a16:colId xmlns:a16="http://schemas.microsoft.com/office/drawing/2014/main" val="3564090085"/>
                    </a:ext>
                  </a:extLst>
                </a:gridCol>
              </a:tblGrid>
              <a:tr h="591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Model/evaluation</a:t>
                      </a:r>
                      <a:endParaRPr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Precision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Recall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F1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SVM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97.3</a:t>
                      </a: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97.3</a:t>
                      </a: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97.3</a:t>
                      </a: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97.3</a:t>
                      </a: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KNN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96.8</a:t>
                      </a: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96.8</a:t>
                      </a: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96.8</a:t>
                      </a: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96.8</a:t>
                      </a: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ANN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95.5%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95.7%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95.5%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95.5%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223529"/>
                  </a:ext>
                </a:extLst>
              </a:tr>
              <a:tr h="591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XGBoost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96.5%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96.5%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96.5%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96.5</a:t>
                      </a: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%</a:t>
                      </a: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85239" y="0"/>
            <a:ext cx="3924975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ارزیابی الگوریتم‌ها برروی </a:t>
            </a:r>
            <a:r>
              <a:rPr lang="fa-IR" sz="32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داده‌های فیلتر شده</a:t>
            </a: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6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27200" y="0"/>
            <a:ext cx="3924975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ماتریس </a:t>
            </a:r>
            <a:r>
              <a:rPr lang="fa-IR" sz="32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درهم‌ریختگ</a:t>
            </a:r>
            <a:r>
              <a:rPr lang="fa-I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ی</a:t>
            </a: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7" y="256346"/>
            <a:ext cx="4915586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4996720" y="-314960"/>
            <a:ext cx="3924975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6000" dirty="0" smtClean="0">
                <a:latin typeface="Calibri" panose="020F0502020204030204" pitchFamily="34" charset="0"/>
                <a:cs typeface="Calibri" panose="020F0502020204030204" pitchFamily="34" charset="0"/>
              </a:rPr>
              <a:t>منابع</a:t>
            </a:r>
            <a:endParaRPr lang="en-US" sz="6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22813"/>
            <a:ext cx="9042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[1] L. Labs, “A </a:t>
            </a:r>
            <a:r>
              <a:rPr lang="en-US" sz="2000" dirty="0" err="1"/>
              <a:t>mprehensive</a:t>
            </a:r>
            <a:r>
              <a:rPr lang="en-US" sz="2000" dirty="0"/>
              <a:t> Look At Low Power, Wide Area Networks For Internet of Things Engineers and Decision Makers,” White Paper, 2016.</a:t>
            </a:r>
          </a:p>
          <a:p>
            <a:pPr algn="just"/>
            <a:r>
              <a:rPr lang="en-US" sz="2000" dirty="0"/>
              <a:t>[2] N. </a:t>
            </a:r>
            <a:r>
              <a:rPr lang="en-US" sz="2000" dirty="0" err="1"/>
              <a:t>Sornin</a:t>
            </a:r>
            <a:r>
              <a:rPr lang="en-US" sz="2000" dirty="0"/>
              <a:t>, M. Luis, T. </a:t>
            </a:r>
            <a:r>
              <a:rPr lang="en-US" sz="2000" dirty="0" err="1"/>
              <a:t>Eirich</a:t>
            </a:r>
            <a:r>
              <a:rPr lang="en-US" sz="2000" dirty="0"/>
              <a:t>, T. </a:t>
            </a:r>
            <a:r>
              <a:rPr lang="en-US" sz="2000" dirty="0" err="1"/>
              <a:t>Kramp</a:t>
            </a:r>
            <a:r>
              <a:rPr lang="en-US" sz="2000" dirty="0"/>
              <a:t>, and O. </a:t>
            </a:r>
            <a:r>
              <a:rPr lang="en-US" sz="2000" dirty="0" err="1"/>
              <a:t>Hersent</a:t>
            </a:r>
            <a:r>
              <a:rPr lang="en-US" sz="2000" dirty="0"/>
              <a:t>, “</a:t>
            </a:r>
            <a:r>
              <a:rPr lang="en-US" sz="2000" dirty="0" err="1"/>
              <a:t>LoRa</a:t>
            </a:r>
            <a:r>
              <a:rPr lang="en-US" sz="2000" dirty="0"/>
              <a:t> Specification 1.0,” Lora Alliance Standard specification., Jan. 2015.</a:t>
            </a:r>
          </a:p>
          <a:p>
            <a:pPr algn="just"/>
            <a:r>
              <a:rPr lang="en-US" sz="2000" dirty="0"/>
              <a:t>[3] P. Yadav and S. </a:t>
            </a:r>
            <a:r>
              <a:rPr lang="en-US" sz="2000" dirty="0" err="1"/>
              <a:t>Vishwakarma</a:t>
            </a:r>
            <a:r>
              <a:rPr lang="en-US" sz="2000" dirty="0"/>
              <a:t>, "Application of Internet of Things and Big Data towards a Smart City," in 3rd International Conference On Internet of Things: Smart Innovation and Usages (</a:t>
            </a:r>
            <a:r>
              <a:rPr lang="en-US" sz="2000" dirty="0" err="1"/>
              <a:t>IoTSIU</a:t>
            </a:r>
            <a:r>
              <a:rPr lang="en-US" sz="2000" dirty="0"/>
              <a:t>), </a:t>
            </a:r>
            <a:r>
              <a:rPr lang="en-US" sz="2000" dirty="0" err="1"/>
              <a:t>Bhimtal</a:t>
            </a:r>
            <a:r>
              <a:rPr lang="en-US" sz="2000" dirty="0"/>
              <a:t>, India , 2018.</a:t>
            </a:r>
          </a:p>
          <a:p>
            <a:pPr algn="just"/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896731"/>
            <a:ext cx="8829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[</a:t>
            </a:r>
            <a:r>
              <a:rPr lang="fa-IR" sz="2000" dirty="0" smtClean="0"/>
              <a:t>4</a:t>
            </a:r>
            <a:r>
              <a:rPr lang="en-US" sz="2000" dirty="0" smtClean="0"/>
              <a:t>] </a:t>
            </a:r>
            <a:r>
              <a:rPr lang="en-US" sz="2000" dirty="0"/>
              <a:t>Jonathan de </a:t>
            </a:r>
            <a:r>
              <a:rPr lang="en-US" sz="2000" dirty="0" err="1"/>
              <a:t>Carvalho</a:t>
            </a:r>
            <a:r>
              <a:rPr lang="en-US" sz="2000" dirty="0"/>
              <a:t>, Silva, Joel J. P. C. Rodrigues, Antonio M. </a:t>
            </a:r>
            <a:r>
              <a:rPr lang="en-US" sz="2000" dirty="0" err="1"/>
              <a:t>Alberti</a:t>
            </a:r>
            <a:r>
              <a:rPr lang="en-US" sz="2000" dirty="0"/>
              <a:t>, </a:t>
            </a:r>
            <a:r>
              <a:rPr lang="en-US" sz="2000" dirty="0" err="1"/>
              <a:t>Petar</a:t>
            </a:r>
            <a:r>
              <a:rPr lang="en-US" sz="2000" dirty="0"/>
              <a:t> </a:t>
            </a:r>
            <a:r>
              <a:rPr lang="en-US" sz="2000" dirty="0" err="1"/>
              <a:t>Solic</a:t>
            </a:r>
            <a:r>
              <a:rPr lang="en-US" sz="2000" dirty="0"/>
              <a:t>, “</a:t>
            </a:r>
            <a:r>
              <a:rPr lang="en-US" sz="2000" dirty="0" err="1"/>
              <a:t>LoRaWAN</a:t>
            </a:r>
            <a:r>
              <a:rPr lang="en-US" sz="2000" dirty="0"/>
              <a:t> – A Low Power WAN Protocol for Internet of Things: a Review and Opportunities”, 2017.</a:t>
            </a:r>
          </a:p>
          <a:p>
            <a:pPr algn="just"/>
            <a:r>
              <a:rPr lang="en-US" sz="2000" dirty="0" smtClean="0"/>
              <a:t>[</a:t>
            </a:r>
            <a:r>
              <a:rPr lang="fa-IR" sz="2000" dirty="0" smtClean="0"/>
              <a:t>5</a:t>
            </a:r>
            <a:r>
              <a:rPr lang="en-US" sz="2000" dirty="0" smtClean="0"/>
              <a:t>] </a:t>
            </a:r>
            <a:r>
              <a:rPr lang="en-US" sz="2000" dirty="0"/>
              <a:t>Po-Yu Chen, </a:t>
            </a:r>
            <a:r>
              <a:rPr lang="en-US" sz="2000" dirty="0" err="1"/>
              <a:t>Laksh</a:t>
            </a:r>
            <a:r>
              <a:rPr lang="en-US" sz="2000" dirty="0"/>
              <a:t> Bhatia, Roman </a:t>
            </a:r>
            <a:r>
              <a:rPr lang="en-US" sz="2000" dirty="0" err="1"/>
              <a:t>Kolcun</a:t>
            </a:r>
            <a:r>
              <a:rPr lang="en-US" sz="2000" dirty="0"/>
              <a:t>, David Boyle, Julie A. McCann, “Contact-Aware Opportunistic Data Forwarding in Disconnected </a:t>
            </a:r>
            <a:r>
              <a:rPr lang="en-US" sz="2000" dirty="0" err="1"/>
              <a:t>LoRaWAN</a:t>
            </a:r>
            <a:r>
              <a:rPr lang="en-US" sz="2000" dirty="0"/>
              <a:t> Mobile Networks” , 2020.</a:t>
            </a:r>
          </a:p>
          <a:p>
            <a:endParaRPr lang="en-US" sz="2000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9783" y="1979117"/>
            <a:ext cx="55996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b="1" dirty="0"/>
              <a:t>با تشکر از توجه شما</a:t>
            </a:r>
            <a:endParaRPr lang="en-US" sz="6000" b="1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107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BD2"/>
            </a:gs>
            <a:gs pos="0">
              <a:schemeClr val="bg1"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body" idx="2"/>
          </p:nvPr>
        </p:nvSpPr>
        <p:spPr>
          <a:xfrm>
            <a:off x="4987353" y="1470075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موقعیت‌یابی یا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localization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1045028" y="1470075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 rtl="1">
              <a:buNone/>
            </a:pPr>
            <a:r>
              <a:rPr lang="fa-IR" b="1" dirty="0">
                <a:latin typeface="Calibri" panose="020F0502020204030204" pitchFamily="34" charset="0"/>
                <a:cs typeface="Calibri" panose="020F0502020204030204" pitchFamily="34" charset="0"/>
              </a:rPr>
              <a:t>مکان‌یابی یا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positioning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Google Shape;129;p17"/>
          <p:cNvSpPr txBox="1">
            <a:spLocks/>
          </p:cNvSpPr>
          <p:nvPr/>
        </p:nvSpPr>
        <p:spPr>
          <a:xfrm>
            <a:off x="1045028" y="546745"/>
            <a:ext cx="2757715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r>
              <a:rPr lang="fa-IR" sz="4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تعریف</a:t>
            </a:r>
            <a:r>
              <a:rPr lang="fa-IR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مسئله</a:t>
            </a:r>
            <a:endParaRPr lang="fa-I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5152" y="268514"/>
            <a:ext cx="790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5400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1. </a:t>
            </a:r>
            <a:endParaRPr lang="en-US" sz="5400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6" y="2001493"/>
            <a:ext cx="8244113" cy="2686331"/>
          </a:xfrm>
          <a:prstGeom prst="rect">
            <a:avLst/>
          </a:prstGeom>
        </p:spPr>
      </p:pic>
      <p:sp>
        <p:nvSpPr>
          <p:cNvPr id="15" name="Google Shape;681;p49"/>
          <p:cNvSpPr/>
          <p:nvPr/>
        </p:nvSpPr>
        <p:spPr>
          <a:xfrm>
            <a:off x="3570452" y="364791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solidFill>
            <a:schemeClr val="accent2"/>
          </a:solidFill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715409" y="2001493"/>
            <a:ext cx="2553872" cy="2633700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287806" y="2001493"/>
            <a:ext cx="2553872" cy="2633700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840542" y="2001493"/>
            <a:ext cx="2553872" cy="26337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BD2"/>
            </a:gs>
            <a:gs pos="0">
              <a:schemeClr val="bg1"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ctrTitle"/>
          </p:nvPr>
        </p:nvSpPr>
        <p:spPr>
          <a:xfrm>
            <a:off x="1499580" y="2872203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Calibri" panose="020F0502020204030204" pitchFamily="34" charset="0"/>
                <a:cs typeface="Calibri" panose="020F0502020204030204" pitchFamily="34" charset="0"/>
              </a:rPr>
              <a:t>تبیین نیازمندی‌ها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161" y="2218774"/>
            <a:ext cx="617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7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2</a:t>
            </a:r>
            <a:endParaRPr lang="en-US" sz="7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07143" y="3640253"/>
            <a:ext cx="7993731" cy="1280090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مشخص کردن نیاز‌مندی‌های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functional</a:t>
            </a:r>
            <a:r>
              <a:rPr lang="fa-I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و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non-functional</a:t>
            </a:r>
            <a:r>
              <a:rPr lang="fa-I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a-I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سامانه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fa-I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انتخاب زیرساخت و تکنولوژی مناسب برحسب نیاز‌ها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/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BD2"/>
            </a:gs>
            <a:gs pos="0">
              <a:schemeClr val="bg1"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725715" y="29029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نیازمندی‌های </a:t>
            </a:r>
            <a:r>
              <a:rPr lang="fa-IR" sz="36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سامانه</a:t>
            </a:r>
            <a:endParaRPr sz="36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4354486" y="88842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requirements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6124783" y="1788122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functional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2849199" y="177342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" sz="10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on-functional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080149" y="270387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usability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3665253" y="2696612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costs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5279543" y="2687824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Wide Area coverage</a:t>
            </a:r>
          </a:p>
        </p:txBody>
      </p:sp>
      <p:sp>
        <p:nvSpPr>
          <p:cNvPr id="207" name="Google Shape;207;p25"/>
          <p:cNvSpPr/>
          <p:nvPr/>
        </p:nvSpPr>
        <p:spPr>
          <a:xfrm>
            <a:off x="6970036" y="2687824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Localization performance</a:t>
            </a:r>
          </a:p>
        </p:txBody>
      </p:sp>
      <p:cxnSp>
        <p:nvCxnSpPr>
          <p:cNvPr id="208" name="Google Shape;208;p25"/>
          <p:cNvCxnSpPr>
            <a:stCxn id="201" idx="2"/>
            <a:endCxn id="202" idx="0"/>
          </p:cNvCxnSpPr>
          <p:nvPr/>
        </p:nvCxnSpPr>
        <p:spPr>
          <a:xfrm rot="-5400000" flipH="1">
            <a:off x="5780086" y="67437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25"/>
          <p:cNvCxnSpPr>
            <a:stCxn id="203" idx="0"/>
          </p:cNvCxnSpPr>
          <p:nvPr/>
        </p:nvCxnSpPr>
        <p:spPr>
          <a:xfrm rot="5400000" flipH="1" flipV="1">
            <a:off x="4253797" y="920087"/>
            <a:ext cx="217787" cy="148888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25"/>
          <p:cNvCxnSpPr>
            <a:stCxn id="203" idx="2"/>
            <a:endCxn id="205" idx="0"/>
          </p:cNvCxnSpPr>
          <p:nvPr/>
        </p:nvCxnSpPr>
        <p:spPr>
          <a:xfrm rot="16200000" flipH="1">
            <a:off x="3785931" y="2048239"/>
            <a:ext cx="480691" cy="8160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25"/>
          <p:cNvCxnSpPr>
            <a:stCxn id="204" idx="0"/>
            <a:endCxn id="203" idx="2"/>
          </p:cNvCxnSpPr>
          <p:nvPr/>
        </p:nvCxnSpPr>
        <p:spPr>
          <a:xfrm rot="5400000" flipH="1" flipV="1">
            <a:off x="2989750" y="2075371"/>
            <a:ext cx="487949" cy="7690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25"/>
          <p:cNvCxnSpPr>
            <a:stCxn id="202" idx="2"/>
            <a:endCxn id="207" idx="0"/>
          </p:cNvCxnSpPr>
          <p:nvPr/>
        </p:nvCxnSpPr>
        <p:spPr>
          <a:xfrm rot="-5400000" flipH="1">
            <a:off x="7087933" y="2036522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25"/>
          <p:cNvCxnSpPr>
            <a:stCxn id="206" idx="0"/>
            <a:endCxn id="203" idx="2"/>
          </p:cNvCxnSpPr>
          <p:nvPr/>
        </p:nvCxnSpPr>
        <p:spPr>
          <a:xfrm rot="16200000" flipV="1">
            <a:off x="4597470" y="1236701"/>
            <a:ext cx="471903" cy="243034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10;p25"/>
          <p:cNvCxnSpPr>
            <a:stCxn id="205" idx="2"/>
            <a:endCxn id="28" idx="0"/>
          </p:cNvCxnSpPr>
          <p:nvPr/>
        </p:nvCxnSpPr>
        <p:spPr>
          <a:xfrm rot="16200000" flipH="1">
            <a:off x="4565617" y="3007797"/>
            <a:ext cx="589640" cy="85226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04;p25"/>
          <p:cNvSpPr/>
          <p:nvPr/>
        </p:nvSpPr>
        <p:spPr>
          <a:xfrm>
            <a:off x="4517522" y="3728752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Setup costs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204;p25"/>
          <p:cNvSpPr/>
          <p:nvPr/>
        </p:nvSpPr>
        <p:spPr>
          <a:xfrm>
            <a:off x="2838225" y="373180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User costs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" name="Google Shape;210;p25"/>
          <p:cNvCxnSpPr>
            <a:stCxn id="205" idx="2"/>
            <a:endCxn id="31" idx="0"/>
          </p:cNvCxnSpPr>
          <p:nvPr/>
        </p:nvCxnSpPr>
        <p:spPr>
          <a:xfrm rot="5400000">
            <a:off x="3724444" y="3021943"/>
            <a:ext cx="592691" cy="8270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204;p25"/>
          <p:cNvSpPr/>
          <p:nvPr/>
        </p:nvSpPr>
        <p:spPr>
          <a:xfrm>
            <a:off x="1158928" y="3728752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Energy efficiency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" name="Google Shape;211;p25"/>
          <p:cNvCxnSpPr>
            <a:stCxn id="41" idx="0"/>
            <a:endCxn id="204" idx="2"/>
          </p:cNvCxnSpPr>
          <p:nvPr/>
        </p:nvCxnSpPr>
        <p:spPr>
          <a:xfrm rot="5400000" flipH="1" flipV="1">
            <a:off x="2097397" y="2976951"/>
            <a:ext cx="582382" cy="9212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204;p25"/>
          <p:cNvSpPr/>
          <p:nvPr/>
        </p:nvSpPr>
        <p:spPr>
          <a:xfrm>
            <a:off x="495045" y="2687822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mobility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3" name="Google Shape;211;p25"/>
          <p:cNvCxnSpPr>
            <a:stCxn id="46" idx="0"/>
            <a:endCxn id="203" idx="2"/>
          </p:cNvCxnSpPr>
          <p:nvPr/>
        </p:nvCxnSpPr>
        <p:spPr>
          <a:xfrm rot="5400000" flipH="1" flipV="1">
            <a:off x="2205222" y="1274795"/>
            <a:ext cx="471901" cy="23541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BD2"/>
            </a:gs>
            <a:gs pos="0">
              <a:schemeClr val="bg1"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028" y="188685"/>
            <a:ext cx="3171300" cy="1418400"/>
          </a:xfrm>
        </p:spPr>
        <p:txBody>
          <a:bodyPr/>
          <a:lstStyle/>
          <a:p>
            <a:pPr algn="r" rtl="1"/>
            <a:r>
              <a:rPr lang="fa-I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انتخاب </a:t>
            </a:r>
            <a:r>
              <a:rPr lang="fa-IR" sz="36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زیرساخت</a:t>
            </a:r>
            <a:endParaRPr lang="en-US" sz="36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323" y1="28209" x2="35603" y2="29254"/>
                        <a14:foregroundMark x1="49708" y1="35075" x2="56323" y2="35522"/>
                        <a14:foregroundMark x1="72471" y1="31493" x2="75195" y2="25821"/>
                        <a14:foregroundMark x1="33949" y1="41194" x2="37160" y2="41194"/>
                        <a14:foregroundMark x1="36381" y1="59701" x2="43774" y2="58806"/>
                        <a14:foregroundMark x1="24222" y1="74328" x2="28794" y2="74776"/>
                        <a14:foregroundMark x1="57490" y1="81194" x2="69553" y2="83284"/>
                        <a14:foregroundMark x1="68677" y1="25224" x2="75778" y2="33284"/>
                        <a14:foregroundMark x1="32879" y1="31791" x2="35603" y2="27761"/>
                        <a14:foregroundMark x1="76848" y1="14328" x2="77140" y2="14328"/>
                        <a14:foregroundMark x1="80350" y1="14179" x2="79961" y2="14179"/>
                        <a14:foregroundMark x1="82977" y1="15075" x2="82588" y2="15522"/>
                        <a14:foregroundMark x1="85506" y1="15522" x2="85214" y2="153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96" y="1607085"/>
            <a:ext cx="6426727" cy="304851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82212" y="4280847"/>
            <a:ext cx="5480304" cy="12192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882212" y="1891215"/>
            <a:ext cx="0" cy="2389632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882212" y="3780975"/>
            <a:ext cx="5382768" cy="6096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882212" y="3356025"/>
            <a:ext cx="5382768" cy="6096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882212" y="2877657"/>
            <a:ext cx="5382768" cy="6096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882212" y="2428888"/>
            <a:ext cx="5382768" cy="6096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35569" y="3627086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 </a:t>
            </a:r>
            <a:r>
              <a:rPr lang="en-US" dirty="0" err="1" smtClean="0">
                <a:solidFill>
                  <a:schemeClr val="bg1"/>
                </a:solidFill>
              </a:rPr>
              <a:t>KBps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386" y="3202136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 </a:t>
            </a:r>
            <a:r>
              <a:rPr lang="en-US" dirty="0" err="1">
                <a:solidFill>
                  <a:schemeClr val="bg1"/>
                </a:solidFill>
              </a:rPr>
              <a:t>KBps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35569" y="2735167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en-US" dirty="0" err="1">
                <a:solidFill>
                  <a:schemeClr val="bg1"/>
                </a:solidFill>
              </a:rPr>
              <a:t>MBps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943" y="2274118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100 </a:t>
            </a:r>
            <a:r>
              <a:rPr lang="en-US" dirty="0" err="1" smtClean="0">
                <a:solidFill>
                  <a:schemeClr val="bg1"/>
                </a:solidFill>
              </a:rPr>
              <a:t>MBps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2186" y="432043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 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0994" y="432043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 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66915" y="432043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100 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43447" y="432043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 km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99034" y="4320429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 km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5785" y="1884507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48835" y="1917500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Low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6886104" y="1917500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</a:t>
            </a:r>
            <a:r>
              <a:rPr lang="en-US" sz="1100" dirty="0" smtClean="0"/>
              <a:t>igh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542650" y="1421209"/>
            <a:ext cx="6428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LPWAN technologies, </a:t>
            </a:r>
            <a:r>
              <a:rPr lang="en-US" sz="2000" dirty="0" smtClean="0">
                <a:solidFill>
                  <a:schemeClr val="accent1"/>
                </a:solidFill>
              </a:rPr>
              <a:t>low</a:t>
            </a:r>
            <a:r>
              <a:rPr lang="en-US" sz="2000" dirty="0" smtClean="0">
                <a:solidFill>
                  <a:schemeClr val="bg1"/>
                </a:solidFill>
              </a:rPr>
              <a:t> power &amp; </a:t>
            </a:r>
            <a:r>
              <a:rPr lang="en-US" sz="2000" dirty="0" smtClean="0">
                <a:solidFill>
                  <a:schemeClr val="accent1"/>
                </a:solidFill>
              </a:rPr>
              <a:t>wide</a:t>
            </a:r>
            <a:r>
              <a:rPr lang="en-US" sz="2000" dirty="0" smtClean="0">
                <a:solidFill>
                  <a:schemeClr val="bg1"/>
                </a:solidFill>
              </a:rPr>
              <a:t> area networks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90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BD2"/>
            </a:gs>
            <a:gs pos="0">
              <a:schemeClr val="bg1"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717803" y="4388097"/>
            <a:ext cx="383400" cy="3834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9771" y="157658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انتخاب </a:t>
            </a:r>
            <a:r>
              <a:rPr lang="fa-IR" sz="36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زیرساخت</a:t>
            </a:r>
            <a:endParaRPr lang="en-US" sz="36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7810" y1="12938" x2="41143" y2="12399"/>
                        <a14:foregroundMark x1="37143" y1="26685" x2="38952" y2="26685"/>
                        <a14:foregroundMark x1="40286" y1="36388" x2="43143" y2="36658"/>
                        <a14:foregroundMark x1="29048" y1="86523" x2="32762" y2="85714"/>
                        <a14:foregroundMark x1="39048" y1="86792" x2="43238" y2="84636"/>
                        <a14:foregroundMark x1="48571" y1="84367" x2="53524" y2="84367"/>
                        <a14:foregroundMark x1="58952" y1="84636" x2="64571" y2="84906"/>
                        <a14:foregroundMark x1="70381" y1="85175" x2="71524" y2="85175"/>
                        <a14:foregroundMark x1="29333" y1="46900" x2="33810" y2="46631"/>
                        <a14:foregroundMark x1="45143" y1="48518" x2="50286" y2="47978"/>
                        <a14:foregroundMark x1="61524" y1="48518" x2="66381" y2="48518"/>
                        <a14:foregroundMark x1="39714" y1="61186" x2="56952" y2="61186"/>
                        <a14:foregroundMark x1="36000" y1="10243" x2="60667" y2="8895"/>
                        <a14:foregroundMark x1="38476" y1="72237" x2="40762" y2="72237"/>
                        <a14:backgroundMark x1="33714" y1="54178" x2="35048" y2="54178"/>
                        <a14:backgroundMark x1="43048" y1="54178" x2="46857" y2="53908"/>
                        <a14:backgroundMark x1="39905" y1="67385" x2="43143" y2="679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0" y="1710402"/>
            <a:ext cx="8244113" cy="2869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7" y="3265746"/>
            <a:ext cx="939934" cy="939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0" y="2224578"/>
            <a:ext cx="1905684" cy="834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633899" y="3217489"/>
            <a:ext cx="1988457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flipH="1">
            <a:off x="7026872" y="2402899"/>
            <a:ext cx="1202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MAC Layer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6909670" y="3524249"/>
            <a:ext cx="1625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Physical Layer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(PHY)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4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BD2"/>
            </a:gs>
            <a:gs pos="0">
              <a:schemeClr val="bg1"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2342" y="172172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 algn="r" rtl="1"/>
            <a:r>
              <a:rPr lang="fa-IR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انتخاب </a:t>
            </a:r>
            <a:r>
              <a:rPr lang="fa-IR" sz="36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زیرساخت</a:t>
            </a:r>
            <a:endParaRPr lang="en-US" sz="36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4" y="767782"/>
            <a:ext cx="6280593" cy="39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BD2"/>
            </a:gs>
            <a:gs pos="0">
              <a:schemeClr val="bg1">
                <a:lumMod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161" y="2218774"/>
            <a:ext cx="617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7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3</a:t>
            </a:r>
            <a:endParaRPr lang="en-US" sz="7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Google Shape;360;p39"/>
          <p:cNvSpPr txBox="1">
            <a:spLocks noGrp="1"/>
          </p:cNvSpPr>
          <p:nvPr>
            <p:ph type="ctrTitle"/>
          </p:nvPr>
        </p:nvSpPr>
        <p:spPr>
          <a:xfrm>
            <a:off x="1535866" y="2872203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latin typeface="Calibri" panose="020F0502020204030204" pitchFamily="34" charset="0"/>
                <a:cs typeface="Calibri" panose="020F0502020204030204" pitchFamily="34" charset="0"/>
              </a:rPr>
              <a:t>ایجاد زیرساخت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907143" y="3640253"/>
            <a:ext cx="7993731" cy="1280090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پیاده‌سازی دروازه و دستگاه‌انتهایی شبکه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LoRaWAN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fa-I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استقرار زیرساخت در محیط مناسب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3284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619</Words>
  <Application>Microsoft Office PowerPoint</Application>
  <PresentationFormat>On-screen Show (16:9)</PresentationFormat>
  <Paragraphs>190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Raleway</vt:lpstr>
      <vt:lpstr>B Nazanin</vt:lpstr>
      <vt:lpstr>Red Hat Display Black</vt:lpstr>
      <vt:lpstr>Inria Sans Light</vt:lpstr>
      <vt:lpstr>Calibri</vt:lpstr>
      <vt:lpstr>Saira Semi Condensed</vt:lpstr>
      <vt:lpstr>Red Hat Display</vt:lpstr>
      <vt:lpstr>Arial</vt:lpstr>
      <vt:lpstr>Wingdings</vt:lpstr>
      <vt:lpstr>Rutland template</vt:lpstr>
      <vt:lpstr>ایجاد سامانه موقعیت‌یابی با استفاده از یادگیری‌ماشین بر بستر شکبه لوراون</vt:lpstr>
      <vt:lpstr>چشم‌انداز ارائه </vt:lpstr>
      <vt:lpstr>PowerPoint Presentation</vt:lpstr>
      <vt:lpstr>تبیین نیازمندی‌ها</vt:lpstr>
      <vt:lpstr>نیازمندی‌های سامانه</vt:lpstr>
      <vt:lpstr>انتخاب زیرساخت</vt:lpstr>
      <vt:lpstr>PowerPoint Presentation</vt:lpstr>
      <vt:lpstr>PowerPoint Presentation</vt:lpstr>
      <vt:lpstr>ایجاد زیرساخت</vt:lpstr>
      <vt:lpstr>PowerPoint Presentation</vt:lpstr>
      <vt:lpstr>PowerPoint Presentation</vt:lpstr>
      <vt:lpstr>PowerPoint Presentation</vt:lpstr>
      <vt:lpstr>مجموعه دادگان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تست و ارزیابی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ایجاد سامانه موقعیت‌یابی با استفاده از یادگیری‌ماشین بر بستر شکبه لوراون</dc:title>
  <cp:lastModifiedBy>cmos</cp:lastModifiedBy>
  <cp:revision>89</cp:revision>
  <dcterms:modified xsi:type="dcterms:W3CDTF">2023-04-18T11:08:01Z</dcterms:modified>
</cp:coreProperties>
</file>